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1"/>
  </p:notesMasterIdLst>
  <p:sldIdLst>
    <p:sldId id="283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5" r:id="rId10"/>
    <p:sldId id="269" r:id="rId11"/>
    <p:sldId id="266" r:id="rId12"/>
    <p:sldId id="267" r:id="rId13"/>
    <p:sldId id="268" r:id="rId14"/>
    <p:sldId id="281" r:id="rId15"/>
    <p:sldId id="282" r:id="rId16"/>
    <p:sldId id="284" r:id="rId17"/>
    <p:sldId id="285" r:id="rId18"/>
    <p:sldId id="271" r:id="rId19"/>
    <p:sldId id="272" r:id="rId20"/>
    <p:sldId id="273" r:id="rId21"/>
    <p:sldId id="274" r:id="rId22"/>
    <p:sldId id="277" r:id="rId23"/>
    <p:sldId id="286" r:id="rId24"/>
    <p:sldId id="287" r:id="rId25"/>
    <p:sldId id="278" r:id="rId26"/>
    <p:sldId id="279" r:id="rId27"/>
    <p:sldId id="280" r:id="rId28"/>
    <p:sldId id="288" r:id="rId29"/>
    <p:sldId id="256" r:id="rId30"/>
  </p:sldIdLst>
  <p:sldSz cx="12192000" cy="6858000"/>
  <p:notesSz cx="6858000" cy="9144000"/>
  <p:embeddedFontLst>
    <p:embeddedFont>
      <p:font typeface="華康儷金黑" panose="02010609000000000000" pitchFamily="49" charset="-120"/>
      <p:regular r:id="rId32"/>
    </p:embeddedFont>
    <p:embeddedFont>
      <p:font typeface="Calibri Light" panose="020F0302020204030204" pitchFamily="34" charset="0"/>
      <p:regular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微軟正黑體" panose="020B0604030504040204" pitchFamily="34" charset="-120"/>
      <p:regular r:id="rId39"/>
      <p:bold r:id="rId40"/>
    </p:embeddedFont>
  </p:embeddedFontLst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5050"/>
    <a:srgbClr val="000000"/>
    <a:srgbClr val="D69E9E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5388" autoAdjust="0"/>
  </p:normalViewPr>
  <p:slideViewPr>
    <p:cSldViewPr snapToGrid="0">
      <p:cViewPr varScale="1">
        <p:scale>
          <a:sx n="85" d="100"/>
          <a:sy n="85" d="100"/>
        </p:scale>
        <p:origin x="49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8.fntdata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8D94C8-68B1-4B2A-88E6-83C6B4A7FFBA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659F665-D30C-4972-960D-B0BCDFD1D15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253438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46670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145436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012137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22046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066735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174255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816471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846828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41959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526619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93409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1600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4681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51593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63391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48081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156092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420081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659F665-D30C-4972-960D-B0BCDFD1D159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842346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7786229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904484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270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5167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41220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968488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298023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81393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66989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2438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3491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7C4693-55D2-4348-A1EB-795D9C57E1D9}" type="datetimeFigureOut">
              <a:rPr lang="zh-TW" altLang="en-US" smtClean="0"/>
              <a:t>2019/6/12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8FDEF6-CD5C-4946-B4E9-75B1564A74A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4486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8226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道路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8" y="1221379"/>
            <a:ext cx="62648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關聯資料來源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：內政資料開放平台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道路中線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國省道資料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21" name="群組 20"/>
          <p:cNvGrpSpPr/>
          <p:nvPr/>
        </p:nvGrpSpPr>
        <p:grpSpPr>
          <a:xfrm>
            <a:off x="2771461" y="1542005"/>
            <a:ext cx="8013079" cy="3630632"/>
            <a:chOff x="2816285" y="1479249"/>
            <a:chExt cx="7396827" cy="3523011"/>
          </a:xfrm>
        </p:grpSpPr>
        <p:pic>
          <p:nvPicPr>
            <p:cNvPr id="18" name="圖片 1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816285" y="1559933"/>
              <a:ext cx="7208004" cy="297620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9" name="矩形 18"/>
            <p:cNvSpPr/>
            <p:nvPr/>
          </p:nvSpPr>
          <p:spPr>
            <a:xfrm>
              <a:off x="7897051" y="1479249"/>
              <a:ext cx="2127238" cy="3128609"/>
            </a:xfrm>
            <a:prstGeom prst="rect">
              <a:avLst/>
            </a:prstGeom>
            <a:noFill/>
            <a:ln w="28575">
              <a:solidFill>
                <a:srgbClr val="B4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0" name="文字方塊 19"/>
            <p:cNvSpPr txBox="1"/>
            <p:nvPr/>
          </p:nvSpPr>
          <p:spPr>
            <a:xfrm>
              <a:off x="8640959" y="4607858"/>
              <a:ext cx="1572153" cy="39440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z="1600" b="1" dirty="0" smtClean="0">
                  <a:solidFill>
                    <a:srgbClr val="B45050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經緯度座標</a:t>
              </a:r>
              <a:endParaRPr lang="en-US" altLang="zh-TW" sz="1600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endParaRPr>
            </a:p>
          </p:txBody>
        </p:sp>
      </p:grpSp>
      <p:sp>
        <p:nvSpPr>
          <p:cNvPr id="22" name="圓角矩形 21"/>
          <p:cNvSpPr/>
          <p:nvPr/>
        </p:nvSpPr>
        <p:spPr>
          <a:xfrm>
            <a:off x="7881344" y="5661260"/>
            <a:ext cx="3485904" cy="464137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將路殺點位資料配適所屬道路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23" name="向下箭號 22"/>
          <p:cNvSpPr/>
          <p:nvPr/>
        </p:nvSpPr>
        <p:spPr>
          <a:xfrm>
            <a:off x="9381197" y="5169962"/>
            <a:ext cx="485249" cy="425508"/>
          </a:xfrm>
          <a:prstGeom prst="downArrow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14132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道路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8" y="1221379"/>
            <a:ext cx="652477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關聯資料來源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：內政資料開放平台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道路中線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國省道資料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3748" y="2502164"/>
            <a:ext cx="4219555" cy="378633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圓角矩形 15"/>
          <p:cNvSpPr/>
          <p:nvPr/>
        </p:nvSpPr>
        <p:spPr>
          <a:xfrm>
            <a:off x="8138914" y="5644815"/>
            <a:ext cx="3620214" cy="497338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往「增加道路資料」的方向加強</a:t>
            </a:r>
          </a:p>
        </p:txBody>
      </p:sp>
      <p:sp>
        <p:nvSpPr>
          <p:cNvPr id="17" name="向下箭號 16"/>
          <p:cNvSpPr/>
          <p:nvPr/>
        </p:nvSpPr>
        <p:spPr>
          <a:xfrm>
            <a:off x="9755217" y="5315153"/>
            <a:ext cx="387608" cy="329662"/>
          </a:xfrm>
          <a:prstGeom prst="downArrow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圓角矩形 10"/>
          <p:cNvSpPr/>
          <p:nvPr/>
        </p:nvSpPr>
        <p:spPr>
          <a:xfrm>
            <a:off x="1551459" y="2059687"/>
            <a:ext cx="3560628" cy="464137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將路殺點位資料配適所屬道路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1324" y="1679020"/>
            <a:ext cx="4882824" cy="33561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4" name="圓角矩形 23"/>
          <p:cNvSpPr/>
          <p:nvPr/>
        </p:nvSpPr>
        <p:spPr>
          <a:xfrm>
            <a:off x="4392952" y="2594528"/>
            <a:ext cx="4858108" cy="464137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確認道路資料、配適成功之資料是否與真實擬合</a:t>
            </a:r>
          </a:p>
        </p:txBody>
      </p:sp>
      <p:sp>
        <p:nvSpPr>
          <p:cNvPr id="14" name="圓角矩形 13"/>
          <p:cNvSpPr/>
          <p:nvPr/>
        </p:nvSpPr>
        <p:spPr>
          <a:xfrm>
            <a:off x="8138914" y="4545106"/>
            <a:ext cx="3620214" cy="720982"/>
          </a:xfrm>
          <a:prstGeom prst="roundRect">
            <a:avLst>
              <a:gd name="adj" fmla="val 12106"/>
            </a:avLst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有經緯度的路殺資料</a:t>
            </a: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13048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筆中</a:t>
            </a:r>
            <a:b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僅成功配適</a:t>
            </a: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1000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餘筆</a:t>
            </a:r>
          </a:p>
        </p:txBody>
      </p:sp>
    </p:spTree>
    <p:extLst>
      <p:ext uri="{BB962C8B-B14F-4D97-AF65-F5344CB8AC3E}">
        <p14:creationId xmlns:p14="http://schemas.microsoft.com/office/powerpoint/2010/main" val="1687595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6428" y="122739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道路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8" y="1221379"/>
            <a:ext cx="77708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關聯資料來源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geopandas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函式庫中的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geopandas_osm.osm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開放街圖資料集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</a:t>
            </a:r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osm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資料庫後，以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polygon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的方式切下圖集，整理後存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geodataframe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3"/>
          <a:srcRect b="11848"/>
          <a:stretch/>
        </p:blipFill>
        <p:spPr>
          <a:xfrm>
            <a:off x="2439928" y="2064644"/>
            <a:ext cx="3257776" cy="4201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6" name="圓角矩形 15"/>
          <p:cNvSpPr/>
          <p:nvPr/>
        </p:nvSpPr>
        <p:spPr>
          <a:xfrm>
            <a:off x="2258709" y="3828839"/>
            <a:ext cx="3620214" cy="672841"/>
          </a:xfrm>
          <a:prstGeom prst="roundRect">
            <a:avLst>
              <a:gd name="adj" fmla="val 11868"/>
            </a:avLst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到政府開放資料下載台灣每個村里的外框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shape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檔，並以此為單位載下</a:t>
            </a:r>
            <a:r>
              <a:rPr lang="en-US" altLang="zh-TW" sz="1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osm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資料。</a:t>
            </a:r>
          </a:p>
        </p:txBody>
      </p:sp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4"/>
          <a:srcRect b="13194"/>
          <a:stretch/>
        </p:blipFill>
        <p:spPr>
          <a:xfrm>
            <a:off x="6244317" y="2064644"/>
            <a:ext cx="5737384" cy="420123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9" name="圓角矩形 18"/>
          <p:cNvSpPr/>
          <p:nvPr/>
        </p:nvSpPr>
        <p:spPr>
          <a:xfrm>
            <a:off x="6853446" y="3851669"/>
            <a:ext cx="4581237" cy="672841"/>
          </a:xfrm>
          <a:prstGeom prst="roundRect">
            <a:avLst>
              <a:gd name="adj" fmla="val 13357"/>
            </a:avLst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en-US" altLang="zh-TW" sz="1400" b="1" dirty="0" err="1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osm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資料中篩選出「是道路」的資料。將同一村里中的同名道路資料合併後，與國省道資料合為一個檔案。</a:t>
            </a:r>
          </a:p>
        </p:txBody>
      </p:sp>
      <p:sp>
        <p:nvSpPr>
          <p:cNvPr id="22" name="向下箭號 21"/>
          <p:cNvSpPr/>
          <p:nvPr/>
        </p:nvSpPr>
        <p:spPr>
          <a:xfrm rot="16200000">
            <a:off x="5924469" y="3952504"/>
            <a:ext cx="485249" cy="425508"/>
          </a:xfrm>
          <a:prstGeom prst="downArrow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171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6428" y="122739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道路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8" y="1221379"/>
            <a:ext cx="7770872" cy="6309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關聯資料來源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geopandas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函式庫中的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geopandas_osm.osm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開放街圖資料集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載</a:t>
            </a:r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osm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資料庫後，以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polygon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的方式切下圖集，整理後存</a:t>
            </a: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成</a:t>
            </a:r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geodataframe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4418" y="2194631"/>
            <a:ext cx="4600575" cy="43148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圓角矩形 10"/>
          <p:cNvSpPr/>
          <p:nvPr/>
        </p:nvSpPr>
        <p:spPr>
          <a:xfrm>
            <a:off x="2529850" y="1944634"/>
            <a:ext cx="3073090" cy="357456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將路殺點位資料配適所屬道路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圓角矩形 12"/>
          <p:cNvSpPr/>
          <p:nvPr/>
        </p:nvSpPr>
        <p:spPr>
          <a:xfrm>
            <a:off x="7743701" y="3317602"/>
            <a:ext cx="3792070" cy="1168643"/>
          </a:xfrm>
          <a:prstGeom prst="roundRect">
            <a:avLst>
              <a:gd name="adj" fmla="val 7462"/>
            </a:avLst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9388"/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配適原則 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</a:p>
          <a:p>
            <a:pPr marL="358775" indent="-179388">
              <a:buFont typeface="Wingdings" panose="05000000000000000000" pitchFamily="2" charset="2"/>
              <a:buChar char="l"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路殺點位在道路的</a:t>
            </a:r>
            <a:r>
              <a:rPr lang="zh-TW" altLang="en-US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兩倍寬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以內皆算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358775" indent="-179388">
              <a:buFont typeface="Wingdings" panose="05000000000000000000" pitchFamily="2" charset="2"/>
              <a:buChar char="l"/>
            </a:pP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有路寬資料者直接採計路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寬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無路寬資料者使用現有資料的均值。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圓角矩形 13"/>
          <p:cNvSpPr/>
          <p:nvPr/>
        </p:nvSpPr>
        <p:spPr>
          <a:xfrm>
            <a:off x="8141726" y="5060376"/>
            <a:ext cx="2996017" cy="511732"/>
          </a:xfrm>
          <a:prstGeom prst="roundRect">
            <a:avLst>
              <a:gd name="adj" fmla="val 13739"/>
            </a:avLst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最終配適成功筆數：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4131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7" name="向下箭號 16"/>
          <p:cNvSpPr/>
          <p:nvPr/>
        </p:nvSpPr>
        <p:spPr>
          <a:xfrm>
            <a:off x="9397111" y="4560586"/>
            <a:ext cx="485249" cy="425508"/>
          </a:xfrm>
          <a:prstGeom prst="downArrow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527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425" t="14044" r="6269" b="5605"/>
          <a:stretch/>
        </p:blipFill>
        <p:spPr>
          <a:xfrm>
            <a:off x="0" y="250335"/>
            <a:ext cx="12192000" cy="63118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8756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465" t="12749" r="7666" b="5260"/>
          <a:stretch/>
        </p:blipFill>
        <p:spPr>
          <a:xfrm>
            <a:off x="0" y="166257"/>
            <a:ext cx="12192000" cy="647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0587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5758" t="11998" r="5582" b="5288"/>
          <a:stretch/>
        </p:blipFill>
        <p:spPr>
          <a:xfrm>
            <a:off x="0" y="188257"/>
            <a:ext cx="12192000" cy="6398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6711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-253" t="11370" b="4004"/>
          <a:stretch/>
        </p:blipFill>
        <p:spPr>
          <a:xfrm>
            <a:off x="-84212" y="535436"/>
            <a:ext cx="12295885" cy="5838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5950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6428" y="122739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環境資</a:t>
            </a:r>
            <a:r>
              <a:rPr lang="zh-TW" altLang="en-US" sz="3200" dirty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料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8" y="1221379"/>
            <a:ext cx="77708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關聯資料來源：行政院環保署環境資源資料庫  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909" y="1559933"/>
            <a:ext cx="8504526" cy="496335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17655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86428" y="122739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環境資</a:t>
            </a:r>
            <a:r>
              <a:rPr lang="zh-TW" altLang="en-US" sz="3200" dirty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料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8" y="1221379"/>
            <a:ext cx="48214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整理環境資料，總整為每日、每測站一筆資料。  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8053" y="1559933"/>
            <a:ext cx="5287119" cy="495510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9585" y="1806154"/>
            <a:ext cx="7083145" cy="59881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4980" y="2574248"/>
            <a:ext cx="4857750" cy="30575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圓角矩形 8"/>
          <p:cNvSpPr/>
          <p:nvPr/>
        </p:nvSpPr>
        <p:spPr>
          <a:xfrm>
            <a:off x="5957811" y="1627426"/>
            <a:ext cx="1438073" cy="357456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測站列表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9561623" y="5458360"/>
            <a:ext cx="2298683" cy="448328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整理後之表格樣態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圓角矩形 10"/>
          <p:cNvSpPr/>
          <p:nvPr/>
        </p:nvSpPr>
        <p:spPr>
          <a:xfrm>
            <a:off x="9018494" y="6058234"/>
            <a:ext cx="2841812" cy="448329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作為年度環境數值走勢之資料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285971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110154" y="628544"/>
            <a:ext cx="49055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路殺社簡介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&amp;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 研究動機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4105637" y="1332911"/>
            <a:ext cx="80863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路殺社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全名「臺灣野生動物路死觀察網」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Taiwan Roadkill Observation Network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是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2011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年於臉書創立的社團。</a:t>
            </a:r>
          </a:p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初始宗旨在「建構生態友善道路」以改善野生動物路死現象；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並在發展過程中，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衍生出推廣</a:t>
            </a:r>
            <a:r>
              <a:rPr lang="zh-TW" altLang="en-US" sz="1600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公民科學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zh-TW" altLang="en-US" sz="1600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環境教育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及讓已逝生命發揮更大的價值的 </a:t>
            </a:r>
            <a:r>
              <a:rPr lang="zh-TW" altLang="en-US" sz="1600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尊重生命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等面向。</a:t>
            </a:r>
          </a:p>
        </p:txBody>
      </p:sp>
      <p:sp>
        <p:nvSpPr>
          <p:cNvPr id="6" name="文字方塊 5"/>
          <p:cNvSpPr txBox="1"/>
          <p:nvPr/>
        </p:nvSpPr>
        <p:spPr>
          <a:xfrm>
            <a:off x="1463620" y="4668456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專題目標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723183" y="5235092"/>
            <a:ext cx="659173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視覺化呈現臺灣路殺資料的各種面向。</a:t>
            </a: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找出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高危險路段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嘗試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原因的探索。 </a:t>
            </a: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從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統計資料評估路殺改善之建議。</a:t>
            </a: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資料蒐集面向的回饋意見，並評估往後進一步分析的可行性。</a:t>
            </a:r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4519" y="1356022"/>
            <a:ext cx="1663129" cy="1323385"/>
          </a:xfrm>
          <a:prstGeom prst="rect">
            <a:avLst/>
          </a:prstGeom>
        </p:spPr>
      </p:pic>
      <p:sp>
        <p:nvSpPr>
          <p:cNvPr id="9" name="文字方塊 8"/>
          <p:cNvSpPr txBox="1"/>
          <p:nvPr/>
        </p:nvSpPr>
        <p:spPr>
          <a:xfrm>
            <a:off x="2265527" y="2788889"/>
            <a:ext cx="98281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108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月，苗栗縣單月就發生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起石虎路死事件，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讓「人類搶用其他生物的自然生存資源」議題再度浮出檯面。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本組希望能透過此專題，分析動物路死資料，加深自身對上述議題的認識，也將相關資訊與反思帶給大家。</a:t>
            </a:r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252" y="3936772"/>
            <a:ext cx="3191291" cy="23934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" name="文字方塊 10"/>
          <p:cNvSpPr txBox="1"/>
          <p:nvPr/>
        </p:nvSpPr>
        <p:spPr>
          <a:xfrm>
            <a:off x="2324519" y="3692169"/>
            <a:ext cx="98281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「路殺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動物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車禍死亡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※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「路死」：動物死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路上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包含路殺、毒殺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、高壓電、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野狗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09030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5162" y="122739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環境資</a:t>
            </a:r>
            <a:r>
              <a:rPr lang="zh-TW" altLang="en-US" sz="3200" dirty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料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8" y="1221379"/>
            <a:ext cx="61930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到環境資源資料庫下載「測站座標資料」，帶入環境資料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  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5492" y="1559933"/>
            <a:ext cx="7600950" cy="280987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圓角矩形 8"/>
          <p:cNvSpPr/>
          <p:nvPr/>
        </p:nvSpPr>
        <p:spPr>
          <a:xfrm>
            <a:off x="8746145" y="4529634"/>
            <a:ext cx="1737491" cy="357456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加入測站座標</a:t>
            </a:r>
            <a:endParaRPr lang="zh-TW" altLang="en-US" sz="14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839200" y="2739164"/>
            <a:ext cx="1551383" cy="1666504"/>
          </a:xfrm>
          <a:prstGeom prst="rect">
            <a:avLst/>
          </a:prstGeom>
          <a:noFill/>
          <a:ln w="28575">
            <a:solidFill>
              <a:srgbClr val="B4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9248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8498" y="122739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523733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環境資</a:t>
            </a:r>
            <a:r>
              <a:rPr lang="zh-TW" altLang="en-US" sz="3200" dirty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料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7" y="1221379"/>
            <a:ext cx="8407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在路殺資料中，依先前整理好之環境資料，帶入路殺發生當日離事發座標最近之測站數值。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路殺資料無座標者帶入所在縣市測站資料。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41579" y="1877874"/>
            <a:ext cx="4333875" cy="4619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0867" y="1877874"/>
            <a:ext cx="3185428" cy="461962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8" name="群組 7"/>
          <p:cNvGrpSpPr/>
          <p:nvPr/>
        </p:nvGrpSpPr>
        <p:grpSpPr>
          <a:xfrm>
            <a:off x="6096483" y="3377027"/>
            <a:ext cx="5488041" cy="2487940"/>
            <a:chOff x="2752647" y="1806154"/>
            <a:chExt cx="7781925" cy="3527846"/>
          </a:xfrm>
        </p:grpSpPr>
        <p:pic>
          <p:nvPicPr>
            <p:cNvPr id="10" name="圖片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52647" y="1915066"/>
              <a:ext cx="7781925" cy="3314700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sp>
          <p:nvSpPr>
            <p:cNvPr id="12" name="矩形 11"/>
            <p:cNvSpPr/>
            <p:nvPr/>
          </p:nvSpPr>
          <p:spPr>
            <a:xfrm>
              <a:off x="6884894" y="1806154"/>
              <a:ext cx="3567953" cy="3527846"/>
            </a:xfrm>
            <a:prstGeom prst="rect">
              <a:avLst/>
            </a:prstGeom>
            <a:noFill/>
            <a:ln w="28575">
              <a:solidFill>
                <a:srgbClr val="B45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sp>
        <p:nvSpPr>
          <p:cNvPr id="13" name="圓角矩形 12"/>
          <p:cNvSpPr/>
          <p:nvPr/>
        </p:nvSpPr>
        <p:spPr>
          <a:xfrm>
            <a:off x="7417427" y="5707518"/>
            <a:ext cx="4616824" cy="570422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加入路殺當日均溫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高溫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低溫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濕度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4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雨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量</a:t>
            </a:r>
            <a:r>
              <a:rPr lang="en-US" altLang="zh-TW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4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日照資料</a:t>
            </a:r>
            <a:endParaRPr lang="en-US" altLang="zh-TW" sz="14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24012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8498" y="122739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節氣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7" y="1221379"/>
            <a:ext cx="8039814" cy="661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關聯資料來源：真平台語網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依月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日加入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季、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節氣、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72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候資料，作為環境資訊在時間維度上的切分依據。   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7867" y="1975926"/>
            <a:ext cx="7618039" cy="420832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9414077" y="1883099"/>
            <a:ext cx="1531830" cy="4404339"/>
          </a:xfrm>
          <a:prstGeom prst="rect">
            <a:avLst/>
          </a:prstGeom>
          <a:noFill/>
          <a:ln w="28575">
            <a:solidFill>
              <a:srgbClr val="B4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3327866" y="1898981"/>
            <a:ext cx="1109663" cy="4404339"/>
          </a:xfrm>
          <a:prstGeom prst="rect">
            <a:avLst/>
          </a:prstGeom>
          <a:noFill/>
          <a:ln w="28575">
            <a:solidFill>
              <a:srgbClr val="B4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34111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6263" t="13142" r="6161" b="4333"/>
          <a:stretch/>
        </p:blipFill>
        <p:spPr>
          <a:xfrm>
            <a:off x="0" y="202143"/>
            <a:ext cx="12192000" cy="6462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748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2"/>
          <a:srcRect l="4950" t="13883" r="6515" b="5578"/>
          <a:stretch/>
        </p:blipFill>
        <p:spPr>
          <a:xfrm>
            <a:off x="-35860" y="353197"/>
            <a:ext cx="12239260" cy="6262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4971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5462" y="140341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7042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環境變化</a:t>
            </a:r>
            <a:r>
              <a:rPr lang="en-US" altLang="zh-TW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(</a:t>
            </a:r>
            <a:r>
              <a:rPr lang="zh-TW" altLang="en-US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自然</a:t>
            </a:r>
            <a:r>
              <a:rPr lang="en-US" altLang="zh-TW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/</a:t>
            </a:r>
            <a:r>
              <a:rPr lang="zh-TW" altLang="en-US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人為</a:t>
            </a:r>
            <a:r>
              <a:rPr lang="en-US" altLang="zh-TW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)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與動物路死之相關性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84749" y="1353089"/>
            <a:ext cx="9510027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考量道路資料缺陷，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選擇與道路資料較無關的</a:t>
            </a:r>
            <a:r>
              <a:rPr lang="zh-TW" altLang="en-US" sz="20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「麻雀」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檢視其「路死數量」與「環境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包含氣候及相對應之人類活動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」變化間之關係。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u"/>
            </a:pPr>
            <a:endParaRPr lang="en-US" altLang="zh-TW" sz="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spcBef>
                <a:spcPts val="600"/>
              </a:spcBef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比較不同種的時間切分方式，對動物路死的相關性：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一般陽曆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依日月消長訂定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：以月分切分時間，檢定各月份間路死數是否有差異。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節氣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依溫度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降雨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日照等觀察經驗而訂</a:t>
            </a:r>
            <a:r>
              <a:rPr lang="en-US" altLang="zh-TW" sz="11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節氣切分時間，檢定各節氣路死數是否有差異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水稻栽種曆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依水稻生長階段訂定</a:t>
            </a:r>
            <a:r>
              <a:rPr lang="en-US" altLang="zh-TW" sz="11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：以稻作階段切分時間，檢定各個生長期路死數是否有差異。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spcBef>
                <a:spcPts val="600"/>
              </a:spcBef>
              <a:buFont typeface="Wingdings" panose="05000000000000000000" pitchFamily="2" charset="2"/>
              <a:buChar char="Ø"/>
            </a:pP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53416" y="3740450"/>
            <a:ext cx="8444138" cy="18896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8579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8498" y="122739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704231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環境變化</a:t>
            </a:r>
            <a:r>
              <a:rPr lang="en-US" altLang="zh-TW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(</a:t>
            </a:r>
            <a:r>
              <a:rPr lang="zh-TW" altLang="en-US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自然</a:t>
            </a:r>
            <a:r>
              <a:rPr lang="en-US" altLang="zh-TW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/</a:t>
            </a:r>
            <a:r>
              <a:rPr lang="zh-TW" altLang="en-US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人為</a:t>
            </a:r>
            <a:r>
              <a:rPr lang="en-US" altLang="zh-TW" sz="16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)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與動物路死之相關性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5903638" y="1735244"/>
            <a:ext cx="216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以水稻栽種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曆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切分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pic>
        <p:nvPicPr>
          <p:cNvPr id="6" name="圖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955831" y="2091359"/>
            <a:ext cx="3254860" cy="2163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圖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5353232" y="2091359"/>
            <a:ext cx="3261850" cy="216776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57623" y="2091359"/>
            <a:ext cx="3254076" cy="216311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文字方塊 9"/>
          <p:cNvSpPr txBox="1"/>
          <p:nvPr/>
        </p:nvSpPr>
        <p:spPr>
          <a:xfrm>
            <a:off x="2743038" y="1735244"/>
            <a:ext cx="18272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12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月份切分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11" name="文字方塊 10"/>
          <p:cNvSpPr txBox="1"/>
          <p:nvPr/>
        </p:nvSpPr>
        <p:spPr>
          <a:xfrm>
            <a:off x="9304142" y="1735244"/>
            <a:ext cx="216103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24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節氣切分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</a:t>
            </a:r>
          </a:p>
        </p:txBody>
      </p:sp>
      <p:sp>
        <p:nvSpPr>
          <p:cNvPr id="2" name="矩形 1"/>
          <p:cNvSpPr/>
          <p:nvPr/>
        </p:nvSpPr>
        <p:spPr>
          <a:xfrm>
            <a:off x="1852006" y="1360535"/>
            <a:ext cx="252505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多樣本中位數差異檢定</a:t>
            </a:r>
            <a:endParaRPr lang="zh-TW" altLang="en-US" sz="1600" dirty="0"/>
          </a:p>
        </p:txBody>
      </p:sp>
      <p:sp>
        <p:nvSpPr>
          <p:cNvPr id="3" name="矩形 2"/>
          <p:cNvSpPr/>
          <p:nvPr/>
        </p:nvSpPr>
        <p:spPr>
          <a:xfrm>
            <a:off x="1955831" y="4377504"/>
            <a:ext cx="3254860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Kruskal-Wallis chi-squared = 17.72 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 = 11 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p-value = 0.08831</a:t>
            </a:r>
          </a:p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p-value 大於 0.05，不拒絕虛無假設。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1400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月份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統計麻雀死亡數，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各月的死亡數中位數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無法證明不相同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60221" y="4377504"/>
            <a:ext cx="3396617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Kruskal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-Wallis chi-squared = 17.991</a:t>
            </a:r>
          </a:p>
          <a:p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5</a:t>
            </a: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p-value = 0.002957</a:t>
            </a: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p-value 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小於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0.05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，拒絕虛無假設。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1400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水稻栽種階段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統計麻雀死亡數，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各期間的死亡數中位數不相同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zh-TW" altLang="en-US" sz="14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756838" y="4387130"/>
            <a:ext cx="3327585" cy="14157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Kruskal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-Wallis chi-squared = 39.502</a:t>
            </a:r>
          </a:p>
          <a:p>
            <a:r>
              <a:rPr lang="en-US" altLang="zh-TW" sz="14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df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= 23</a:t>
            </a: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p-value = 0.01747</a:t>
            </a:r>
          </a:p>
          <a:p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p-value 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小於 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0.05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，拒絕虛無假設。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zh-TW" altLang="en-US" sz="1400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節氣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統計麻雀死亡數，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各期間的死亡數中位數不相同。</a:t>
            </a:r>
            <a:endParaRPr lang="zh-TW" altLang="en-US" sz="16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71938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68498" y="122739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84" r="30077"/>
          <a:stretch/>
        </p:blipFill>
        <p:spPr>
          <a:xfrm rot="5687296">
            <a:off x="9720955" y="405897"/>
            <a:ext cx="1642670" cy="237206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文字方塊 4"/>
          <p:cNvSpPr txBox="1"/>
          <p:nvPr/>
        </p:nvSpPr>
        <p:spPr>
          <a:xfrm>
            <a:off x="2242889" y="636604"/>
            <a:ext cx="43717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以迴歸預測發生個數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852006" y="1360535"/>
            <a:ext cx="204575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進行迴歸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預測</a:t>
            </a:r>
            <a:endParaRPr lang="zh-TW" altLang="en-US" sz="1600" dirty="0"/>
          </a:p>
        </p:txBody>
      </p:sp>
      <p:grpSp>
        <p:nvGrpSpPr>
          <p:cNvPr id="16" name="群組 15"/>
          <p:cNvGrpSpPr/>
          <p:nvPr/>
        </p:nvGrpSpPr>
        <p:grpSpPr>
          <a:xfrm>
            <a:off x="2242889" y="1874105"/>
            <a:ext cx="5839712" cy="4026883"/>
            <a:chOff x="4377056" y="-393967"/>
            <a:chExt cx="6587344" cy="4542427"/>
          </a:xfrm>
        </p:grpSpPr>
        <p:pic>
          <p:nvPicPr>
            <p:cNvPr id="14" name="圖片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77056" y="-393967"/>
              <a:ext cx="2471821" cy="4539162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15" name="圖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926687" y="-393967"/>
              <a:ext cx="4037713" cy="4542427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grpSp>
        <p:nvGrpSpPr>
          <p:cNvPr id="22" name="群組 21"/>
          <p:cNvGrpSpPr/>
          <p:nvPr/>
        </p:nvGrpSpPr>
        <p:grpSpPr>
          <a:xfrm>
            <a:off x="7724014" y="2339623"/>
            <a:ext cx="4200440" cy="2686109"/>
            <a:chOff x="7431742" y="2554942"/>
            <a:chExt cx="4200440" cy="2686109"/>
          </a:xfrm>
        </p:grpSpPr>
        <p:sp>
          <p:nvSpPr>
            <p:cNvPr id="20" name="圓角矩形 19"/>
            <p:cNvSpPr/>
            <p:nvPr/>
          </p:nvSpPr>
          <p:spPr>
            <a:xfrm>
              <a:off x="7431742" y="4046099"/>
              <a:ext cx="4200440" cy="1194952"/>
            </a:xfrm>
            <a:prstGeom prst="roundRect">
              <a:avLst>
                <a:gd name="adj" fmla="val 9165"/>
              </a:avLst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88900"/>
              <a:r>
                <a:rPr lang="en-US" altLang="zh-TW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1. 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根據</a:t>
              </a:r>
              <a:r>
                <a:rPr lang="en-US" altLang="zh-TW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p-value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，僅有半數的變數</a:t>
              </a:r>
              <a:r>
                <a:rPr lang="en-US" altLang="zh-TW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(X)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對</a:t>
              </a:r>
              <a:r>
                <a:rPr lang="en-US" altLang="zh-TW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Y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顯著。</a:t>
              </a:r>
            </a:p>
            <a:p>
              <a:pPr marL="88900"/>
              <a:r>
                <a:rPr lang="en-US" altLang="zh-TW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2. R-squared: 0.1951</a:t>
              </a:r>
              <a:br>
                <a:rPr lang="en-US" altLang="zh-TW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</a:br>
              <a:r>
                <a:rPr lang="en-US" altLang="zh-TW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   </a:t>
              </a:r>
              <a:r>
                <a:rPr lang="en-US" altLang="zh-TW" sz="1400" b="1" dirty="0" err="1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Adj</a:t>
              </a:r>
              <a:r>
                <a:rPr lang="en-US" altLang="zh-TW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 R-squared: 0.1807  /</a:t>
              </a:r>
              <a:r>
                <a:rPr lang="zh-TW" altLang="en-US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模型預測能力不佳。</a:t>
              </a:r>
            </a:p>
            <a:p>
              <a:pPr marL="88900"/>
              <a:r>
                <a:rPr lang="en-US" altLang="zh-TW" sz="14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3. Residual standard error: 11.92 </a:t>
              </a:r>
            </a:p>
          </p:txBody>
        </p:sp>
        <p:sp>
          <p:nvSpPr>
            <p:cNvPr id="21" name="圓角矩形 20"/>
            <p:cNvSpPr/>
            <p:nvPr/>
          </p:nvSpPr>
          <p:spPr>
            <a:xfrm>
              <a:off x="8501134" y="2554942"/>
              <a:ext cx="3093903" cy="1425388"/>
            </a:xfrm>
            <a:prstGeom prst="roundRect">
              <a:avLst>
                <a:gd name="adj" fmla="val 7936"/>
              </a:avLst>
            </a:prstGeom>
            <a:solidFill>
              <a:srgbClr val="000000">
                <a:alpha val="69804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Residual standard error: </a:t>
              </a:r>
            </a:p>
            <a:p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11.92 on 2685 degrees of freedom</a:t>
              </a:r>
            </a:p>
            <a:p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Multiple R-squared:  0.1951	</a:t>
              </a:r>
            </a:p>
            <a:p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Adjusted R-squared:  0.1807 </a:t>
              </a:r>
            </a:p>
            <a:p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F-statistic: 13.56 on 48 and 2685 DF</a:t>
              </a:r>
            </a:p>
            <a:p>
              <a:r>
                <a:rPr lang="en-US" altLang="zh-TW" sz="1200" b="1" dirty="0" smtClean="0">
                  <a:solidFill>
                    <a:schemeClr val="bg1"/>
                  </a:solidFill>
                  <a:latin typeface="微軟正黑體" panose="020B0604030504040204" pitchFamily="34" charset="-120"/>
                  <a:ea typeface="微軟正黑體" panose="020B0604030504040204" pitchFamily="34" charset="-120"/>
                </a:rPr>
                <a:t>p-value: &lt; 2.2e-16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3724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2"/>
          <a:srcRect l="5707" t="12626" r="5859" b="4397"/>
          <a:stretch/>
        </p:blipFill>
        <p:spPr>
          <a:xfrm>
            <a:off x="0" y="189460"/>
            <a:ext cx="12192000" cy="6434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11505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747" y="198246"/>
            <a:ext cx="6362700" cy="63627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6" name="文字方塊 5"/>
          <p:cNvSpPr txBox="1"/>
          <p:nvPr/>
        </p:nvSpPr>
        <p:spPr>
          <a:xfrm>
            <a:off x="909953" y="3379596"/>
            <a:ext cx="5109091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sz="9600" dirty="0" smtClean="0">
                <a:solidFill>
                  <a:schemeClr val="tx1">
                    <a:alpha val="60000"/>
                  </a:schemeClr>
                </a:solidFill>
                <a:latin typeface="華康儷金黑" panose="02010609000000000000" pitchFamily="49" charset="-120"/>
                <a:ea typeface="華康儷金黑" panose="02010609000000000000" pitchFamily="49" charset="-120"/>
              </a:rPr>
              <a:t>感謝聆聽</a:t>
            </a:r>
            <a:endParaRPr lang="zh-TW" altLang="en-US" sz="9600" dirty="0">
              <a:solidFill>
                <a:schemeClr val="tx1">
                  <a:alpha val="60000"/>
                </a:schemeClr>
              </a:solidFill>
              <a:latin typeface="華康儷金黑" panose="02010609000000000000" pitchFamily="49" charset="-120"/>
              <a:ea typeface="華康儷金黑" panose="02010609000000000000" pitchFamily="49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5379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文字方塊 2"/>
          <p:cNvSpPr txBox="1"/>
          <p:nvPr/>
        </p:nvSpPr>
        <p:spPr>
          <a:xfrm>
            <a:off x="2110154" y="628544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主資料來源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332874" y="1302757"/>
            <a:ext cx="429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台灣動物路死觀察網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行政院農業委員會特有生物研究保育中心</a:t>
            </a:r>
            <a:endPara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1864429" y="2150705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關聯資料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123992" y="2824918"/>
            <a:ext cx="1018599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物種分類資料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TaiBNET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http://taibnet.sinica.edu.tw/chi/download_pre.php?</a:t>
            </a: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物種體型資料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臺灣國家公園生物多樣性資料庫 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https://npgis.cpami.gov.tw/newpublic/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環境計量資料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行政院環保署環境資源資料庫 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https://erdb.epa.gov.tw/DataRepository/EnvMonitor/WeatherData.aspx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節氣時間資料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真平台語網 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http://www.jen-pin.com.tw/doc/2019012208500290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</a:t>
            </a: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網路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文章 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https://buzzorange.com/vidaorange/2017/06/14/24-solar-terms/</a:t>
            </a:r>
            <a:endParaRPr lang="en-US" altLang="zh-TW" sz="1200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-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道路地理資訊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|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道路中線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內政資料開放平台 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https://data.moi.gov.tw/MoiOD/Data/DataDetail.aspx?</a:t>
            </a: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geopandas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osm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開放街圖資料庫 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geopandas_osm.osm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座標轉換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生物多樣性資料校對轉換工具：地理分布線上座標轉換</a:t>
            </a:r>
          </a:p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                                      http://taibif.tw/BDTools/coordinateConverter.php 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1400206" y="5042472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使用工具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9" name="文字方塊 8"/>
          <p:cNvSpPr txBox="1"/>
          <p:nvPr/>
        </p:nvSpPr>
        <p:spPr>
          <a:xfrm>
            <a:off x="1622926" y="5716685"/>
            <a:ext cx="4294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資料蒐集及處理：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Python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資料視覺化與內容探索：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Tableau</a:t>
            </a:r>
            <a:endParaRPr lang="zh-TW" altLang="en-US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978"/>
          <a:stretch/>
        </p:blipFill>
        <p:spPr>
          <a:xfrm>
            <a:off x="7737522" y="405045"/>
            <a:ext cx="3910865" cy="22005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06943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548989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執行</a:t>
            </a:r>
            <a:r>
              <a:rPr lang="zh-TW" altLang="en-US" sz="3200" dirty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流程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4785126" y="2145875"/>
            <a:ext cx="654073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原預計取得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2008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迄今約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14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萬筆「公民回報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+(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計畫性的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地區認養」資料。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最終取得為</a:t>
            </a:r>
            <a:r>
              <a:rPr lang="en-US" altLang="zh-TW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2013~2015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年由公民回報之資料共</a:t>
            </a:r>
            <a:r>
              <a:rPr lang="en-US" altLang="zh-TW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20813</a:t>
            </a:r>
            <a:r>
              <a:rPr lang="zh-TW" altLang="en-US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zh-TW" altLang="en-US" sz="14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4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7" name="圓角矩形 6"/>
          <p:cNvSpPr/>
          <p:nvPr/>
        </p:nvSpPr>
        <p:spPr>
          <a:xfrm>
            <a:off x="2242889" y="1374084"/>
            <a:ext cx="3441889" cy="521109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接洽路殺社</a:t>
            </a: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特生中心</a:t>
            </a: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請求資料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圓角矩形 7"/>
          <p:cNvSpPr/>
          <p:nvPr/>
        </p:nvSpPr>
        <p:spPr>
          <a:xfrm>
            <a:off x="3142539" y="2182791"/>
            <a:ext cx="1642587" cy="521109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取得資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料</a:t>
            </a:r>
          </a:p>
        </p:txBody>
      </p:sp>
      <p:sp>
        <p:nvSpPr>
          <p:cNvPr id="9" name="圓角矩形 8"/>
          <p:cNvSpPr/>
          <p:nvPr/>
        </p:nvSpPr>
        <p:spPr>
          <a:xfrm>
            <a:off x="2089289" y="3298294"/>
            <a:ext cx="1582161" cy="521109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清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理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0" name="圓角矩形 9"/>
          <p:cNvSpPr/>
          <p:nvPr/>
        </p:nvSpPr>
        <p:spPr>
          <a:xfrm>
            <a:off x="5537913" y="3298293"/>
            <a:ext cx="4082053" cy="521109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依現</a:t>
            </a:r>
            <a:r>
              <a:rPr lang="zh-TW" altLang="en-US" sz="1600" b="1" dirty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有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資料設定目標，取得關聯資料。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1" name="文字方塊 10"/>
          <p:cNvSpPr txBox="1"/>
          <p:nvPr/>
        </p:nvSpPr>
        <p:spPr>
          <a:xfrm>
            <a:off x="1978015" y="3953905"/>
            <a:ext cx="304626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清除錯字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清除對同一物種的不同陳述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統一縣市的寫法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cxnSp>
        <p:nvCxnSpPr>
          <p:cNvPr id="13" name="肘形接點 12"/>
          <p:cNvCxnSpPr>
            <a:stCxn id="7" idx="2"/>
            <a:endCxn id="8" idx="0"/>
          </p:cNvCxnSpPr>
          <p:nvPr/>
        </p:nvCxnSpPr>
        <p:spPr>
          <a:xfrm rot="5400000">
            <a:off x="3820035" y="2038992"/>
            <a:ext cx="287598" cy="1"/>
          </a:xfrm>
          <a:prstGeom prst="bentConnector3">
            <a:avLst/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肘形接點 18"/>
          <p:cNvCxnSpPr>
            <a:stCxn id="8" idx="2"/>
            <a:endCxn id="9" idx="0"/>
          </p:cNvCxnSpPr>
          <p:nvPr/>
        </p:nvCxnSpPr>
        <p:spPr>
          <a:xfrm rot="5400000">
            <a:off x="3124905" y="2459366"/>
            <a:ext cx="594394" cy="1083463"/>
          </a:xfrm>
          <a:prstGeom prst="bent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肘形接點 21"/>
          <p:cNvCxnSpPr>
            <a:stCxn id="8" idx="2"/>
            <a:endCxn id="10" idx="0"/>
          </p:cNvCxnSpPr>
          <p:nvPr/>
        </p:nvCxnSpPr>
        <p:spPr>
          <a:xfrm rot="16200000" flipH="1">
            <a:off x="5474190" y="1193542"/>
            <a:ext cx="594393" cy="3615107"/>
          </a:xfrm>
          <a:prstGeom prst="bentConnector3">
            <a:avLst>
              <a:gd name="adj1" fmla="val 50000"/>
            </a:avLst>
          </a:prstGeom>
          <a:ln w="57150">
            <a:solidFill>
              <a:srgbClr val="0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文字方塊 30"/>
          <p:cNvSpPr txBox="1"/>
          <p:nvPr/>
        </p:nvSpPr>
        <p:spPr>
          <a:xfrm>
            <a:off x="5537914" y="3966464"/>
            <a:ext cx="59363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現有資料欄位：序號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觀察日期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縣市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鄉鎮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觀察地區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</a:t>
            </a:r>
            <a:b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          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經度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緯度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科名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學名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中名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分類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	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               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有相當多</a:t>
            </a:r>
            <a:r>
              <a:rPr lang="en-US" altLang="zh-TW" sz="12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NaN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值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預計關聯資料：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物種分類的「綱」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較符合一般人所知之物種分類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物種體型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身長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路殺發生之「道路名稱」。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路殺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發生時之溫度、雨量等環境狀態資訊。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「節氣」資料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7932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2730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主資料型態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6" name="文字方塊 5"/>
          <p:cNvSpPr txBox="1"/>
          <p:nvPr/>
        </p:nvSpPr>
        <p:spPr>
          <a:xfrm>
            <a:off x="2389124" y="4599950"/>
            <a:ext cx="73954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資料筆數：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20813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含經緯度者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13048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筆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資料年分：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2013~2015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年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5576" y="1266565"/>
            <a:ext cx="9453415" cy="323440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文字方塊 14"/>
          <p:cNvSpPr txBox="1"/>
          <p:nvPr/>
        </p:nvSpPr>
        <p:spPr>
          <a:xfrm>
            <a:off x="2455576" y="5347317"/>
            <a:ext cx="91101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※</a:t>
            </a:r>
            <a:r>
              <a:rPr lang="zh-TW" altLang="en-US" sz="24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已</a:t>
            </a:r>
            <a:r>
              <a:rPr lang="zh-TW" altLang="en-US" sz="2400" dirty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知</a:t>
            </a:r>
            <a:r>
              <a:rPr lang="zh-TW" altLang="en-US" sz="24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資料偏誤：「路殺數」與公民科學家「努力量」高度相關。</a:t>
            </a:r>
            <a:endParaRPr lang="zh-TW" altLang="en-US" sz="24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726214" y="870427"/>
            <a:ext cx="90922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公民回報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90748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23198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資料清理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9" y="1221379"/>
            <a:ext cx="63929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清除明顯錯字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(python)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統一縣市的寫法</a:t>
            </a:r>
            <a:r>
              <a:rPr lang="en-US" altLang="zh-TW" sz="12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(python)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逐筆確認資料，統一物種中文名稱、科別之用字及陳述。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人工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等</a:t>
            </a:r>
            <a:endParaRPr lang="en-US" altLang="zh-TW" sz="20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8859" y="2168919"/>
            <a:ext cx="2454454" cy="417096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42898" y="2168919"/>
            <a:ext cx="1456207" cy="162306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454831" y="2883371"/>
            <a:ext cx="3570591" cy="357059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284390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391004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-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綱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9" y="1221379"/>
            <a:ext cx="915504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關聯資料來源：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TaiBNET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6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【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物種分類名錄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】(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界門綱目科屬種資料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將原資料與關聯資料之「科別」欄位一致化，並以其為對照，將名錄中該科所屬的「綱」帶入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data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中。</a:t>
            </a:r>
            <a:endParaRPr lang="en-US" altLang="zh-TW" sz="12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grpSp>
        <p:nvGrpSpPr>
          <p:cNvPr id="11" name="群組 10"/>
          <p:cNvGrpSpPr/>
          <p:nvPr/>
        </p:nvGrpSpPr>
        <p:grpSpPr>
          <a:xfrm>
            <a:off x="1975057" y="2109859"/>
            <a:ext cx="7482708" cy="3967095"/>
            <a:chOff x="1948163" y="2539884"/>
            <a:chExt cx="6705418" cy="3555000"/>
          </a:xfrm>
        </p:grpSpPr>
        <p:pic>
          <p:nvPicPr>
            <p:cNvPr id="2" name="圖片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79484" y="2539884"/>
              <a:ext cx="4097156" cy="1193128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  <p:pic>
          <p:nvPicPr>
            <p:cNvPr id="6" name="圖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948163" y="3856025"/>
              <a:ext cx="6705418" cy="2238859"/>
            </a:xfrm>
            <a:prstGeom prst="rect">
              <a:avLst/>
            </a:prstGeom>
            <a:ln>
              <a:noFill/>
            </a:ln>
            <a:effectLst>
              <a:outerShdw blurRad="190500" algn="tl" rotWithShape="0">
                <a:srgbClr val="000000">
                  <a:alpha val="70000"/>
                </a:srgbClr>
              </a:outerShdw>
            </a:effectLst>
          </p:spPr>
        </p:pic>
      </p:grpSp>
      <p:pic>
        <p:nvPicPr>
          <p:cNvPr id="8" name="圖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0246" y="3770720"/>
            <a:ext cx="3944723" cy="275721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10906594" y="3733015"/>
            <a:ext cx="641023" cy="2832624"/>
          </a:xfrm>
          <a:prstGeom prst="rect">
            <a:avLst/>
          </a:prstGeom>
          <a:noFill/>
          <a:ln w="28575">
            <a:solidFill>
              <a:srgbClr val="B4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825217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54809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體型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(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身長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)|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9" y="1221379"/>
            <a:ext cx="915504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關聯資料來源：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爬蟲查詢 臺灣國家公園生物多樣性資料庫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Ø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缺失值手動查詢 台灣生物多樣性資訊入口網</a:t>
            </a:r>
            <a:endParaRPr lang="en-US" altLang="zh-TW" sz="1600" b="1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6887" y="2218729"/>
            <a:ext cx="8659716" cy="33114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317" y="3113611"/>
            <a:ext cx="4655607" cy="323665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矩形 9"/>
          <p:cNvSpPr/>
          <p:nvPr/>
        </p:nvSpPr>
        <p:spPr>
          <a:xfrm>
            <a:off x="10946887" y="3037903"/>
            <a:ext cx="590069" cy="3388072"/>
          </a:xfrm>
          <a:prstGeom prst="rect">
            <a:avLst/>
          </a:prstGeom>
          <a:noFill/>
          <a:ln w="28575">
            <a:solidFill>
              <a:srgbClr val="B4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156987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549483" y="131975"/>
            <a:ext cx="11915479" cy="6523350"/>
          </a:xfrm>
          <a:custGeom>
            <a:avLst/>
            <a:gdLst>
              <a:gd name="connsiteX0" fmla="*/ 0 w 9643621"/>
              <a:gd name="connsiteY0" fmla="*/ 0 h 6523350"/>
              <a:gd name="connsiteX1" fmla="*/ 9643621 w 9643621"/>
              <a:gd name="connsiteY1" fmla="*/ 0 h 6523350"/>
              <a:gd name="connsiteX2" fmla="*/ 9643621 w 9643621"/>
              <a:gd name="connsiteY2" fmla="*/ 6523350 h 6523350"/>
              <a:gd name="connsiteX3" fmla="*/ 0 w 9643621"/>
              <a:gd name="connsiteY3" fmla="*/ 6523350 h 6523350"/>
              <a:gd name="connsiteX4" fmla="*/ 0 w 9643621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89435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89435 w 11133056"/>
              <a:gd name="connsiteY4" fmla="*/ 0 h 6523350"/>
              <a:gd name="connsiteX0" fmla="*/ 1427780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427780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  <a:gd name="connsiteX0" fmla="*/ 1322086 w 11133056"/>
              <a:gd name="connsiteY0" fmla="*/ 0 h 6523350"/>
              <a:gd name="connsiteX1" fmla="*/ 11133056 w 11133056"/>
              <a:gd name="connsiteY1" fmla="*/ 0 h 6523350"/>
              <a:gd name="connsiteX2" fmla="*/ 11133056 w 11133056"/>
              <a:gd name="connsiteY2" fmla="*/ 6523350 h 6523350"/>
              <a:gd name="connsiteX3" fmla="*/ 0 w 11133056"/>
              <a:gd name="connsiteY3" fmla="*/ 6523350 h 6523350"/>
              <a:gd name="connsiteX4" fmla="*/ 1322086 w 11133056"/>
              <a:gd name="connsiteY4" fmla="*/ 0 h 6523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133056" h="6523350">
                <a:moveTo>
                  <a:pt x="1322086" y="0"/>
                </a:moveTo>
                <a:lnTo>
                  <a:pt x="11133056" y="0"/>
                </a:lnTo>
                <a:lnTo>
                  <a:pt x="11133056" y="6523350"/>
                </a:lnTo>
                <a:lnTo>
                  <a:pt x="0" y="6523350"/>
                </a:lnTo>
                <a:cubicBezTo>
                  <a:pt x="487052" y="4396034"/>
                  <a:pt x="843224" y="2183877"/>
                  <a:pt x="1322086" y="0"/>
                </a:cubicBezTo>
                <a:close/>
              </a:path>
            </a:pathLst>
          </a:custGeom>
          <a:solidFill>
            <a:srgbClr val="FFFFF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/>
          <p:cNvSpPr txBox="1"/>
          <p:nvPr/>
        </p:nvSpPr>
        <p:spPr>
          <a:xfrm>
            <a:off x="2242889" y="636604"/>
            <a:ext cx="4416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加入關聯資料 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– </a:t>
            </a:r>
            <a:r>
              <a:rPr lang="zh-TW" altLang="en-US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道路</a:t>
            </a:r>
            <a:r>
              <a:rPr lang="en-US" altLang="zh-TW" sz="3200" dirty="0" smtClean="0">
                <a:latin typeface="jf金萱鮮摘2.2 七分糖" panose="02000800000000000000" pitchFamily="50" charset="-120"/>
                <a:ea typeface="jf金萱鮮摘2.2 七分糖" panose="02000800000000000000" pitchFamily="50" charset="-120"/>
              </a:rPr>
              <a:t>|</a:t>
            </a:r>
            <a:endParaRPr lang="zh-TW" altLang="en-US" sz="3200" dirty="0">
              <a:latin typeface="jf金萱鮮摘2.2 七分糖" panose="02000800000000000000" pitchFamily="50" charset="-120"/>
              <a:ea typeface="jf金萱鮮摘2.2 七分糖" panose="02000800000000000000" pitchFamily="50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2439928" y="1221379"/>
            <a:ext cx="64429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關聯資料來源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：內政資料開放平台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/ 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道路中線 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國省道資料</a:t>
            </a:r>
            <a:r>
              <a:rPr lang="en-US" altLang="zh-TW" sz="1600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2896" y="1559933"/>
            <a:ext cx="9119024" cy="16673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矩形 11"/>
          <p:cNvSpPr/>
          <p:nvPr/>
        </p:nvSpPr>
        <p:spPr>
          <a:xfrm>
            <a:off x="8544345" y="1489271"/>
            <a:ext cx="3347575" cy="1818706"/>
          </a:xfrm>
          <a:prstGeom prst="rect">
            <a:avLst/>
          </a:prstGeom>
          <a:noFill/>
          <a:ln w="28575">
            <a:solidFill>
              <a:srgbClr val="B4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/>
          <p:cNvSpPr txBox="1"/>
          <p:nvPr/>
        </p:nvSpPr>
        <p:spPr>
          <a:xfrm>
            <a:off x="10548457" y="3297956"/>
            <a:ext cx="146868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600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二度</a:t>
            </a:r>
            <a:r>
              <a:rPr lang="zh-TW" altLang="en-US" sz="1600" b="1" dirty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分</a:t>
            </a:r>
            <a:r>
              <a:rPr lang="zh-TW" altLang="en-US" sz="1600" b="1" dirty="0" smtClean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帶</a:t>
            </a:r>
            <a:r>
              <a:rPr lang="zh-TW" altLang="en-US" sz="1600" b="1" dirty="0">
                <a:solidFill>
                  <a:srgbClr val="B4505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座標</a:t>
            </a:r>
            <a:endParaRPr lang="en-US" altLang="zh-TW" sz="1600" b="1" dirty="0" smtClean="0">
              <a:solidFill>
                <a:srgbClr val="B4505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向下箭號 13"/>
          <p:cNvSpPr/>
          <p:nvPr/>
        </p:nvSpPr>
        <p:spPr>
          <a:xfrm>
            <a:off x="6507222" y="3315420"/>
            <a:ext cx="485249" cy="425508"/>
          </a:xfrm>
          <a:prstGeom prst="downArrow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3704" y="3410286"/>
            <a:ext cx="3057599" cy="30575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6" name="圖片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6200" y="3850036"/>
            <a:ext cx="5773603" cy="258731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7" name="圓角矩形 16"/>
          <p:cNvSpPr/>
          <p:nvPr/>
        </p:nvSpPr>
        <p:spPr>
          <a:xfrm>
            <a:off x="8162602" y="5072297"/>
            <a:ext cx="3729318" cy="661974"/>
          </a:xfrm>
          <a:prstGeom prst="round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使用</a:t>
            </a:r>
            <a:r>
              <a:rPr lang="en-US" altLang="zh-TW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selenium</a:t>
            </a:r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與線上座標轉換系統</a:t>
            </a:r>
            <a:endParaRPr lang="en-US" altLang="zh-TW" sz="1600" b="1" dirty="0" smtClean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algn="ctr"/>
            <a:r>
              <a:rPr lang="zh-TW" altLang="en-US" sz="1600" b="1" dirty="0" smtClean="0">
                <a:solidFill>
                  <a:schemeClr val="bg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用爬蟲將座標轉換為經緯度</a:t>
            </a:r>
            <a:endParaRPr lang="zh-TW" altLang="en-US" sz="1600" b="1" dirty="0">
              <a:solidFill>
                <a:schemeClr val="bg1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0663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720</TotalTime>
  <Words>1399</Words>
  <Application>Microsoft Office PowerPoint</Application>
  <PresentationFormat>寬螢幕</PresentationFormat>
  <Paragraphs>169</Paragraphs>
  <Slides>29</Slides>
  <Notes>19</Notes>
  <HiddenSlides>0</HiddenSlides>
  <MMClips>0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8" baseType="lpstr">
      <vt:lpstr>Arial</vt:lpstr>
      <vt:lpstr>華康儷金黑</vt:lpstr>
      <vt:lpstr>Calibri Light</vt:lpstr>
      <vt:lpstr>Calibri</vt:lpstr>
      <vt:lpstr>Wingdings</vt:lpstr>
      <vt:lpstr>jf金萱鮮摘2.2 七分糖</vt:lpstr>
      <vt:lpstr>新細明體</vt:lpstr>
      <vt:lpstr>微軟正黑體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詩淳 盧</dc:creator>
  <cp:lastModifiedBy>詩淳 盧</cp:lastModifiedBy>
  <cp:revision>62</cp:revision>
  <dcterms:created xsi:type="dcterms:W3CDTF">2019-06-01T07:36:02Z</dcterms:created>
  <dcterms:modified xsi:type="dcterms:W3CDTF">2019-06-12T04:06:40Z</dcterms:modified>
</cp:coreProperties>
</file>